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Varela Round"/>
      <p:regular r:id="rId30"/>
    </p:embeddedFont>
    <p:embeddedFont>
      <p:font typeface="Raleway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99F493-4A9C-4457-8B81-4C5B14F19793}">
  <a:tblStyle styleId="{3299F493-4A9C-4457-8B81-4C5B14F197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Light-regular.fntdata"/><Relationship Id="rId30" Type="http://schemas.openxmlformats.org/officeDocument/2006/relationships/font" Target="fonts/VarelaRound-regular.fntdata"/><Relationship Id="rId11" Type="http://schemas.openxmlformats.org/officeDocument/2006/relationships/slide" Target="slides/slide6.xml"/><Relationship Id="rId33" Type="http://schemas.openxmlformats.org/officeDocument/2006/relationships/font" Target="fonts/RalewayLight-italic.fntdata"/><Relationship Id="rId10" Type="http://schemas.openxmlformats.org/officeDocument/2006/relationships/slide" Target="slides/slide5.xml"/><Relationship Id="rId32" Type="http://schemas.openxmlformats.org/officeDocument/2006/relationships/font" Target="fonts/RalewayLigh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aleway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1cb7ec101_2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1cb7ec101_2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2025d44b3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2025d44b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1013a5b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1013a5b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226ce2dc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226ce2dc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87913a92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87913a92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c7e9f670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c7e9f670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766b4271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766b4271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80e52bd8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480e52bd8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480e52bd8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480e52bd8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c7e9f670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c7e9f670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480e52bd8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480e52bd8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87913a9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87913a9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766b4271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766b4271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74bbb1db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74bbb1db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2025d44b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2025d44b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type="title">
  <p:cSld name="TITLE">
    <p:bg>
      <p:bgPr>
        <a:solidFill>
          <a:srgbClr val="F76C6C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0900" y="769825"/>
            <a:ext cx="2442474" cy="36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 txBox="1"/>
          <p:nvPr>
            <p:ph type="title"/>
          </p:nvPr>
        </p:nvSpPr>
        <p:spPr>
          <a:xfrm>
            <a:off x="1835550" y="159845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2" type="title"/>
          </p:nvPr>
        </p:nvSpPr>
        <p:spPr>
          <a:xfrm>
            <a:off x="3036450" y="3225675"/>
            <a:ext cx="3071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ith Patern">
  <p:cSld name="ONE_COLUMN_TEXT_2_1_1_1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0" y="0"/>
            <a:ext cx="6371999" cy="51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ONE_COLUMN_TEXT_2_1_1_1_1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 b="24814" l="12345" r="49024" t="24809"/>
          <a:stretch/>
        </p:blipFill>
        <p:spPr>
          <a:xfrm>
            <a:off x="126000" y="126000"/>
            <a:ext cx="686425" cy="4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">
  <p:cSld name="TITLE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  <a:defRPr b="1"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">
  <p:cSld name="ONE_COLUMN_TEXT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1">
  <p:cSld name="TITLE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&amp; text">
  <p:cSld name="ONE_COLUMN_TEXT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ld Code School" id="77" name="Google Shape;77;p18"/>
          <p:cNvPicPr preferRelativeResize="0"/>
          <p:nvPr/>
        </p:nvPicPr>
        <p:blipFill rotWithShape="1">
          <a:blip r:embed="rId2">
            <a:alphaModFix/>
          </a:blip>
          <a:srcRect b="0" l="0" r="38336" t="0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1">
  <p:cSld name="ONE_COLUMN_TEXT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2">
  <p:cSld name="TITLE_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0" name="Google Shape;90;p20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solidFill>
          <a:srgbClr val="F99797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70290" y="771750"/>
            <a:ext cx="2803416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2">
  <p:cSld name="ONE_COLUMN_TEXT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3">
  <p:cSld name="ONE_COLUMN_TEXT_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2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3" name="Google Shape;103;p22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principal 3">
  <p:cSld name="TITLE_5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idx="1" type="subTitle"/>
          </p:nvPr>
        </p:nvSpPr>
        <p:spPr>
          <a:xfrm>
            <a:off x="460950" y="2762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8" name="Google Shape;108;p23"/>
          <p:cNvSpPr txBox="1"/>
          <p:nvPr>
            <p:ph type="title"/>
          </p:nvPr>
        </p:nvSpPr>
        <p:spPr>
          <a:xfrm>
            <a:off x="1001250" y="985375"/>
            <a:ext cx="71415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2" type="subTitle"/>
          </p:nvPr>
        </p:nvSpPr>
        <p:spPr>
          <a:xfrm>
            <a:off x="1036975" y="4423800"/>
            <a:ext cx="4478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3" type="subTitle"/>
          </p:nvPr>
        </p:nvSpPr>
        <p:spPr>
          <a:xfrm>
            <a:off x="1036975" y="4666700"/>
            <a:ext cx="4290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&amp; contenu 4">
  <p:cSld name="ONE_COLUMN_TEXT_5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4"/>
          <p:cNvSpPr txBox="1"/>
          <p:nvPr>
            <p:ph type="title"/>
          </p:nvPr>
        </p:nvSpPr>
        <p:spPr>
          <a:xfrm>
            <a:off x="211625" y="440925"/>
            <a:ext cx="2808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5" name="Google Shape;115;p24"/>
          <p:cNvSpPr txBox="1"/>
          <p:nvPr>
            <p:ph idx="1" type="subTitle"/>
          </p:nvPr>
        </p:nvSpPr>
        <p:spPr>
          <a:xfrm>
            <a:off x="621650" y="2501050"/>
            <a:ext cx="208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2" type="body"/>
          </p:nvPr>
        </p:nvSpPr>
        <p:spPr>
          <a:xfrm>
            <a:off x="3650375" y="1033675"/>
            <a:ext cx="51105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&amp; text 1">
  <p:cSld name="ONE_COLUMN_TEXT_1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ld Code School" id="118" name="Google Shape;118;p25"/>
          <p:cNvPicPr preferRelativeResize="0"/>
          <p:nvPr/>
        </p:nvPicPr>
        <p:blipFill rotWithShape="1">
          <a:blip r:embed="rId2">
            <a:alphaModFix/>
          </a:blip>
          <a:srcRect b="0" l="0" r="38336" t="0"/>
          <a:stretch/>
        </p:blipFill>
        <p:spPr>
          <a:xfrm>
            <a:off x="4385478" y="0"/>
            <a:ext cx="4758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5"/>
          <p:cNvSpPr txBox="1"/>
          <p:nvPr>
            <p:ph type="title"/>
          </p:nvPr>
        </p:nvSpPr>
        <p:spPr>
          <a:xfrm>
            <a:off x="375875" y="440925"/>
            <a:ext cx="36792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1" name="Google Shape;121;p25"/>
          <p:cNvSpPr txBox="1"/>
          <p:nvPr>
            <p:ph idx="1" type="subTitle"/>
          </p:nvPr>
        </p:nvSpPr>
        <p:spPr>
          <a:xfrm>
            <a:off x="913127" y="2501050"/>
            <a:ext cx="2727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 1">
  <p:cSld name="TITLE_1_1">
    <p:bg>
      <p:bgPr>
        <a:solidFill>
          <a:srgbClr val="F76C6C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258" l="0" r="0" t="258"/>
          <a:stretch/>
        </p:blipFill>
        <p:spPr>
          <a:xfrm rot="10800000">
            <a:off x="3170289" y="771750"/>
            <a:ext cx="2803417" cy="35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1835550" y="1787700"/>
            <a:ext cx="5472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">
  <p:cSld name="CUSTO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9150" y="1973574"/>
            <a:ext cx="3545702" cy="11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ONE_COLUMN_TEXT">
    <p:bg>
      <p:bgPr>
        <a:solidFill>
          <a:srgbClr val="F99797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1254900" y="1718925"/>
            <a:ext cx="27837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2" type="title"/>
          </p:nvPr>
        </p:nvSpPr>
        <p:spPr>
          <a:xfrm>
            <a:off x="3962400" y="2002350"/>
            <a:ext cx="39726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4038600" y="2679825"/>
            <a:ext cx="2286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AutoNum type="arabicPeriod"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5" name="Google Shape;2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000" y="180000"/>
            <a:ext cx="1718375" cy="5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025" y="777875"/>
            <a:ext cx="3414675" cy="26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">
  <p:cSld name="ONE_COLUMN_TEXT_2_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idx="2" type="title"/>
          </p:nvPr>
        </p:nvSpPr>
        <p:spPr>
          <a:xfrm>
            <a:off x="1245600" y="882000"/>
            <a:ext cx="67914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3" type="subTitle"/>
          </p:nvPr>
        </p:nvSpPr>
        <p:spPr>
          <a:xfrm>
            <a:off x="1249200" y="1414800"/>
            <a:ext cx="679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4" type="body"/>
          </p:nvPr>
        </p:nvSpPr>
        <p:spPr>
          <a:xfrm>
            <a:off x="1249200" y="1998600"/>
            <a:ext cx="67914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 Split">
  <p:cSld name="ONE_COLUMN_TEXT_2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15875" y="-2650"/>
            <a:ext cx="9180000" cy="720000"/>
          </a:xfrm>
          <a:prstGeom prst="rect">
            <a:avLst/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3129050" y="190800"/>
            <a:ext cx="278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126000" y="1998600"/>
            <a:ext cx="44259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●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○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B424E"/>
              </a:buClr>
              <a:buSzPts val="1400"/>
              <a:buFont typeface="Raleway"/>
              <a:buChar char="■"/>
              <a:defRPr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3" type="title"/>
          </p:nvPr>
        </p:nvSpPr>
        <p:spPr>
          <a:xfrm>
            <a:off x="126815" y="1009050"/>
            <a:ext cx="44259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4" type="subTitle"/>
          </p:nvPr>
        </p:nvSpPr>
        <p:spPr>
          <a:xfrm>
            <a:off x="126815" y="1719575"/>
            <a:ext cx="442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 with Patern">
  <p:cSld name="ONE_COLUMN_TEXT_2_1_1">
    <p:bg>
      <p:bgPr>
        <a:solidFill>
          <a:srgbClr val="F76C6C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637" y="1"/>
            <a:ext cx="6372362" cy="51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Colored">
  <p:cSld name="ONE_COLUMN_TEXT_2_1_1_2">
    <p:bg>
      <p:bgPr>
        <a:solidFill>
          <a:srgbClr val="F76C6C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b="0" l="0" r="51271" t="0"/>
          <a:stretch/>
        </p:blipFill>
        <p:spPr>
          <a:xfrm>
            <a:off x="126000" y="127800"/>
            <a:ext cx="686432" cy="4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eloper.spotify.com/documentation/web-api/" TargetMode="External"/><Relationship Id="rId4" Type="http://schemas.openxmlformats.org/officeDocument/2006/relationships/hyperlink" Target="https://api.radio-browser.info/" TargetMode="External"/><Relationship Id="rId5" Type="http://schemas.openxmlformats.org/officeDocument/2006/relationships/hyperlink" Target="https://lyricsovh.docs.apiary.io/#reference/0/lyrics-of-a-song" TargetMode="External"/><Relationship Id="rId6" Type="http://schemas.openxmlformats.org/officeDocument/2006/relationships/hyperlink" Target="https://github.com/public-apis/public-apis#music" TargetMode="External"/><Relationship Id="rId7" Type="http://schemas.openxmlformats.org/officeDocument/2006/relationships/image" Target="../media/image2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kaggle.com/pieca111/music-artists-popularity" TargetMode="External"/><Relationship Id="rId4" Type="http://schemas.openxmlformats.org/officeDocument/2006/relationships/hyperlink" Target="https://www.kaggle.com/michaelbryantds/top-5000-albums-of-all-time-rateyourmusiccom" TargetMode="External"/><Relationship Id="rId5" Type="http://schemas.openxmlformats.org/officeDocument/2006/relationships/hyperlink" Target="https://public.opendatasoft.com/explore/dataset/evenements-publics-cibul/information/?flg=fr&amp;disjunctive.tags&amp;disjunctive.placename&amp;disjunctive.city&amp;dataChart=eyJxdWVyaWVzIjpbeyJjb25maWciOnsiZGF0YXNldCI6ImV2ZW5lbWVudHMtcHVibGljcy1jaWJ1bCIsIm9wdGlvbnMiOnsiZmxnIjoiZnIiLCJkaXNqdW5jdGl2ZS50YWdzIjp0cnVlLCJkaXNqdW5jdGl2ZS5wbGFjZW5hbWUiOnRydWUsImRpc2p1bmN0aXZlLmNpdHkiOnRydWV9fSwiY2hhcnRzIjpbeyJhbGlnbk1vbnRoIjp0cnVlLCJ0eXBlIjoibGluZSIsImZ1bmMiOiJDT1VOVCIsInNjaWVudGlmaWNEaXNwbGF5Ijp0cnVlLCJjb2xvciI6IiNGRjUxNUEifV0sInhBeGlzIjoidXBkYXRlZF9hdCIsIm1heHBvaW50cyI6IiIsInRpbWVzY2FsZSI6InllYXIiLCJzb3J0IjoiIn1dLCJkaXNwbGF5TGVnZW5kIjp0cnVlLCJhbGlnbk1vbnRoIjp0cnVlfQ%3D%3D" TargetMode="External"/><Relationship Id="rId6" Type="http://schemas.openxmlformats.org/officeDocument/2006/relationships/hyperlink" Target="https://github.com/public-apis/public-apis#music" TargetMode="External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9.jpg"/><Relationship Id="rId5" Type="http://schemas.openxmlformats.org/officeDocument/2006/relationships/image" Target="../media/image7.jpg"/><Relationship Id="rId6" Type="http://schemas.openxmlformats.org/officeDocument/2006/relationships/image" Target="../media/image26.jpg"/><Relationship Id="rId7" Type="http://schemas.openxmlformats.org/officeDocument/2006/relationships/image" Target="../media/image13.jpg"/><Relationship Id="rId8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public-apis/public-apis" TargetMode="External"/><Relationship Id="rId4" Type="http://schemas.openxmlformats.org/officeDocument/2006/relationships/image" Target="../media/image1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1835550" y="2013925"/>
            <a:ext cx="5472900" cy="9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Hackathon</a:t>
            </a:r>
            <a:endParaRPr sz="4800"/>
          </a:p>
        </p:txBody>
      </p:sp>
      <p:sp>
        <p:nvSpPr>
          <p:cNvPr id="127" name="Google Shape;127;p26"/>
          <p:cNvSpPr txBox="1"/>
          <p:nvPr>
            <p:ph idx="2" type="title"/>
          </p:nvPr>
        </p:nvSpPr>
        <p:spPr>
          <a:xfrm>
            <a:off x="2649300" y="2979925"/>
            <a:ext cx="3845400" cy="634200"/>
          </a:xfrm>
          <a:prstGeom prst="rect">
            <a:avLst/>
          </a:prstGeom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Create an App about </a:t>
            </a:r>
            <a:r>
              <a:rPr b="1" i="1" lang="fr" sz="2000"/>
              <a:t>m</a:t>
            </a:r>
            <a:r>
              <a:rPr b="1" i="1" lang="fr" sz="2000"/>
              <a:t>usic</a:t>
            </a:r>
            <a:endParaRPr b="1"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2021 Edition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25 Nov - 26 Nov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1171250" y="-2650"/>
            <a:ext cx="48099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do we expect of the devs ? </a:t>
            </a:r>
            <a:endParaRPr/>
          </a:p>
        </p:txBody>
      </p:sp>
      <p:sp>
        <p:nvSpPr>
          <p:cNvPr id="191" name="Google Shape;191;p35"/>
          <p:cNvSpPr txBox="1"/>
          <p:nvPr>
            <p:ph idx="2" type="title"/>
          </p:nvPr>
        </p:nvSpPr>
        <p:spPr>
          <a:xfrm>
            <a:off x="210175" y="1110600"/>
            <a:ext cx="4458900" cy="35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F99797"/>
                </a:solidFill>
              </a:rPr>
              <a:t> It could give apps of the type :</a:t>
            </a:r>
            <a:endParaRPr b="1" sz="1400">
              <a:solidFill>
                <a:srgbClr val="F9979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99797"/>
              </a:solidFill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Varela Round"/>
              <a:buNone/>
            </a:pPr>
            <a:r>
              <a:rPr lang="fr" sz="1400">
                <a:solidFill>
                  <a:srgbClr val="222529"/>
                </a:solidFill>
              </a:rPr>
              <a:t>🎸 Sharing / generating playlists</a:t>
            </a:r>
            <a:endParaRPr sz="1400">
              <a:solidFill>
                <a:srgbClr val="222529"/>
              </a:solidFill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Varela Round"/>
              <a:buNone/>
            </a:pPr>
            <a:r>
              <a:rPr lang="fr" sz="1400">
                <a:solidFill>
                  <a:srgbClr val="222529"/>
                </a:solidFill>
              </a:rPr>
              <a:t>🎸 Topics around webradios</a:t>
            </a:r>
            <a:endParaRPr sz="1400">
              <a:solidFill>
                <a:srgbClr val="222529"/>
              </a:solidFill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Varela Round"/>
              <a:buNone/>
            </a:pPr>
            <a:r>
              <a:rPr lang="fr" sz="1400">
                <a:solidFill>
                  <a:srgbClr val="222529"/>
                </a:solidFill>
              </a:rPr>
              <a:t>🎸 Tinder like to form a rock band</a:t>
            </a:r>
            <a:endParaRPr sz="1400">
              <a:solidFill>
                <a:srgbClr val="222529"/>
              </a:solidFill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Varela Round"/>
              <a:buNone/>
            </a:pPr>
            <a:r>
              <a:rPr lang="fr" sz="1400">
                <a:solidFill>
                  <a:srgbClr val="222529"/>
                </a:solidFill>
              </a:rPr>
              <a:t>🎸 Guitar hero style game</a:t>
            </a:r>
            <a:endParaRPr sz="1400">
              <a:solidFill>
                <a:srgbClr val="222529"/>
              </a:solidFill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Varela Round"/>
              <a:buNone/>
            </a:pPr>
            <a:r>
              <a:t/>
            </a:r>
            <a:endParaRPr sz="1400">
              <a:solidFill>
                <a:srgbClr val="22252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F99797"/>
                </a:solidFill>
              </a:rPr>
              <a:t> There are a few APIs around music (without authentication). </a:t>
            </a:r>
            <a:endParaRPr b="1" sz="1400">
              <a:solidFill>
                <a:srgbClr val="F9979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F99797"/>
                </a:solidFill>
              </a:rPr>
              <a:t> Here are some examples :</a:t>
            </a:r>
            <a:endParaRPr b="1" sz="1400">
              <a:solidFill>
                <a:srgbClr val="F9979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99797"/>
              </a:solidFill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Varela Round"/>
              <a:buNone/>
            </a:pPr>
            <a:r>
              <a:rPr lang="fr" sz="1400">
                <a:solidFill>
                  <a:srgbClr val="222529"/>
                </a:solidFill>
              </a:rPr>
              <a:t>🎷 </a:t>
            </a:r>
            <a:r>
              <a:rPr lang="fr" sz="1400" u="sng">
                <a:solidFill>
                  <a:srgbClr val="22252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Spotify</a:t>
            </a:r>
            <a:r>
              <a:rPr lang="fr" sz="1400" u="sng">
                <a:solidFill>
                  <a:srgbClr val="222529"/>
                </a:solidFill>
              </a:rPr>
              <a:t> (possible without auth)</a:t>
            </a:r>
            <a:endParaRPr sz="1400" u="sng">
              <a:solidFill>
                <a:srgbClr val="222529"/>
              </a:solidFill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Varela Round"/>
              <a:buNone/>
            </a:pPr>
            <a:r>
              <a:rPr lang="fr" sz="1400">
                <a:solidFill>
                  <a:srgbClr val="222529"/>
                </a:solidFill>
              </a:rPr>
              <a:t>🎷 </a:t>
            </a:r>
            <a:r>
              <a:rPr lang="fr" sz="1400" u="sng">
                <a:solidFill>
                  <a:srgbClr val="222529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 radios</a:t>
            </a:r>
            <a:endParaRPr sz="1400" u="sng">
              <a:solidFill>
                <a:srgbClr val="222529"/>
              </a:solidFill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Varela Round"/>
              <a:buNone/>
            </a:pPr>
            <a:r>
              <a:rPr lang="fr" sz="1400">
                <a:solidFill>
                  <a:srgbClr val="222529"/>
                </a:solidFill>
              </a:rPr>
              <a:t>🎷 </a:t>
            </a:r>
            <a:r>
              <a:rPr lang="fr" sz="1400" u="sng">
                <a:solidFill>
                  <a:srgbClr val="222529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Lyrics</a:t>
            </a:r>
            <a:endParaRPr sz="1400" u="sng">
              <a:solidFill>
                <a:srgbClr val="222529"/>
              </a:solidFill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Varela Round"/>
              <a:buNone/>
            </a:pPr>
            <a:r>
              <a:rPr lang="fr" sz="1400">
                <a:solidFill>
                  <a:srgbClr val="222529"/>
                </a:solidFill>
              </a:rPr>
              <a:t>🎷 </a:t>
            </a:r>
            <a:r>
              <a:rPr lang="fr" sz="1400" u="sng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API music list</a:t>
            </a:r>
            <a:endParaRPr sz="1400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529"/>
              </a:solidFill>
            </a:endParaRPr>
          </a:p>
        </p:txBody>
      </p:sp>
      <p:pic>
        <p:nvPicPr>
          <p:cNvPr id="192" name="Google Shape;19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0700" y="1329100"/>
            <a:ext cx="4170125" cy="3127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1418252" y="2115300"/>
            <a:ext cx="6307500" cy="9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</a:rPr>
              <a:t>Tips for Datathon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1171250" y="-2650"/>
            <a:ext cx="5956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do we expect of the data analyst ? </a:t>
            </a:r>
            <a:endParaRPr/>
          </a:p>
        </p:txBody>
      </p:sp>
      <p:sp>
        <p:nvSpPr>
          <p:cNvPr id="203" name="Google Shape;203;p37"/>
          <p:cNvSpPr txBox="1"/>
          <p:nvPr>
            <p:ph idx="2" type="title"/>
          </p:nvPr>
        </p:nvSpPr>
        <p:spPr>
          <a:xfrm>
            <a:off x="76900" y="1034400"/>
            <a:ext cx="4917600" cy="32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F99797"/>
                </a:solidFill>
              </a:rPr>
              <a:t>Your goal is to produce an analysis that will be useful to music stakeholders.</a:t>
            </a:r>
            <a:r>
              <a:rPr lang="fr" sz="1400">
                <a:solidFill>
                  <a:srgbClr val="222529"/>
                </a:solidFill>
              </a:rPr>
              <a:t> The stakeholders are the </a:t>
            </a:r>
            <a:r>
              <a:rPr b="1" lang="fr" sz="1400">
                <a:solidFill>
                  <a:srgbClr val="222529"/>
                </a:solidFill>
              </a:rPr>
              <a:t>music producers</a:t>
            </a:r>
            <a:r>
              <a:rPr lang="fr" sz="1400">
                <a:solidFill>
                  <a:srgbClr val="222529"/>
                </a:solidFill>
              </a:rPr>
              <a:t>, the </a:t>
            </a:r>
            <a:r>
              <a:rPr b="1" lang="fr" sz="1400">
                <a:solidFill>
                  <a:srgbClr val="222529"/>
                </a:solidFill>
              </a:rPr>
              <a:t>musicians</a:t>
            </a:r>
            <a:r>
              <a:rPr lang="fr" sz="1400">
                <a:solidFill>
                  <a:srgbClr val="222529"/>
                </a:solidFill>
              </a:rPr>
              <a:t> and of course the </a:t>
            </a:r>
            <a:r>
              <a:rPr b="1" lang="fr" sz="1400">
                <a:solidFill>
                  <a:srgbClr val="222529"/>
                </a:solidFill>
              </a:rPr>
              <a:t>listeners</a:t>
            </a:r>
            <a:r>
              <a:rPr lang="fr" sz="1400">
                <a:solidFill>
                  <a:srgbClr val="222529"/>
                </a:solidFill>
              </a:rPr>
              <a:t>.</a:t>
            </a:r>
            <a:endParaRPr sz="1400">
              <a:solidFill>
                <a:srgbClr val="22252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Char char="●"/>
            </a:pPr>
            <a:r>
              <a:rPr lang="fr" sz="1400">
                <a:solidFill>
                  <a:srgbClr val="222529"/>
                </a:solidFill>
              </a:rPr>
              <a:t>For example, an analysis that will be useful to music producers to know which genre is the most produced at the moment? </a:t>
            </a:r>
            <a:endParaRPr sz="1400">
              <a:solidFill>
                <a:srgbClr val="22252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Char char="●"/>
            </a:pPr>
            <a:r>
              <a:rPr lang="fr" sz="1400">
                <a:solidFill>
                  <a:srgbClr val="222529"/>
                </a:solidFill>
              </a:rPr>
              <a:t>Or an application useful to listeners with a recommendation of music according to their tastes. </a:t>
            </a:r>
            <a:endParaRPr sz="1400">
              <a:solidFill>
                <a:srgbClr val="22252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Char char="●"/>
            </a:pPr>
            <a:r>
              <a:rPr lang="fr" sz="1400">
                <a:solidFill>
                  <a:srgbClr val="222529"/>
                </a:solidFill>
              </a:rPr>
              <a:t>Or where are the nearest concerts located? Are there really more festivals in summer? </a:t>
            </a:r>
            <a:endParaRPr sz="1400">
              <a:solidFill>
                <a:srgbClr val="22252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Char char="●"/>
            </a:pPr>
            <a:r>
              <a:rPr lang="fr" sz="1400">
                <a:solidFill>
                  <a:srgbClr val="222529"/>
                </a:solidFill>
              </a:rPr>
              <a:t>What has been the impact of Covid on the number of concerts?</a:t>
            </a:r>
            <a:endParaRPr sz="1400">
              <a:solidFill>
                <a:srgbClr val="222529"/>
              </a:solidFill>
            </a:endParaRPr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500" y="841225"/>
            <a:ext cx="4048726" cy="30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7"/>
          <p:cNvSpPr txBox="1"/>
          <p:nvPr>
            <p:ph idx="2" type="title"/>
          </p:nvPr>
        </p:nvSpPr>
        <p:spPr>
          <a:xfrm>
            <a:off x="819775" y="4434350"/>
            <a:ext cx="7103400" cy="6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500"/>
              <a:buFont typeface="Varela Round"/>
              <a:buNone/>
            </a:pPr>
            <a:r>
              <a:rPr b="1" lang="fr" sz="1500">
                <a:solidFill>
                  <a:srgbClr val="F99797"/>
                </a:solidFill>
              </a:rPr>
              <a:t>It’s only examples of questions ! You’re totally free to choose another one. The only constraints is to be useful to music stakeholders.</a:t>
            </a:r>
            <a:endParaRPr sz="1500" u="sng">
              <a:solidFill>
                <a:srgbClr val="2225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2252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1171250" y="-2650"/>
            <a:ext cx="5956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do we expect of the data analyst ? </a:t>
            </a:r>
            <a:endParaRPr/>
          </a:p>
        </p:txBody>
      </p:sp>
      <p:sp>
        <p:nvSpPr>
          <p:cNvPr id="211" name="Google Shape;211;p38"/>
          <p:cNvSpPr txBox="1"/>
          <p:nvPr>
            <p:ph idx="2" type="title"/>
          </p:nvPr>
        </p:nvSpPr>
        <p:spPr>
          <a:xfrm>
            <a:off x="207575" y="1288450"/>
            <a:ext cx="7103400" cy="26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F99797"/>
                </a:solidFill>
              </a:rPr>
              <a:t>There are a few datasets around music (and of course, you can take the checkpoint’s dataset).</a:t>
            </a:r>
            <a:endParaRPr b="1" sz="1400">
              <a:solidFill>
                <a:srgbClr val="F9979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F99797"/>
                </a:solidFill>
              </a:rPr>
              <a:t> Here are some examples, and you can take external data:</a:t>
            </a:r>
            <a:endParaRPr b="1" sz="1400">
              <a:solidFill>
                <a:srgbClr val="F99797"/>
              </a:solidFill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Varela Round"/>
              <a:buNone/>
            </a:pPr>
            <a:r>
              <a:rPr lang="fr" sz="1400">
                <a:solidFill>
                  <a:srgbClr val="222529"/>
                </a:solidFill>
              </a:rPr>
              <a:t>🎷 </a:t>
            </a:r>
            <a:r>
              <a:rPr lang="fr" sz="1400" u="sng">
                <a:solidFill>
                  <a:schemeClr val="hlink"/>
                </a:solidFill>
                <a:hlinkClick r:id="rId3"/>
              </a:rPr>
              <a:t>LastFM extract</a:t>
            </a:r>
            <a:endParaRPr sz="1400" u="sng">
              <a:solidFill>
                <a:srgbClr val="222529"/>
              </a:solidFill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Varela Round"/>
              <a:buNone/>
            </a:pPr>
            <a:r>
              <a:rPr lang="fr" sz="1400">
                <a:solidFill>
                  <a:srgbClr val="222529"/>
                </a:solidFill>
              </a:rPr>
              <a:t>🎷 </a:t>
            </a:r>
            <a:r>
              <a:rPr lang="fr" sz="1400" u="sng">
                <a:solidFill>
                  <a:schemeClr val="hlink"/>
                </a:solidFill>
                <a:hlinkClick r:id="rId4"/>
              </a:rPr>
              <a:t>Rateyourmusic extract</a:t>
            </a:r>
            <a:endParaRPr sz="1400" u="sng">
              <a:solidFill>
                <a:srgbClr val="222529"/>
              </a:solidFill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Varela Round"/>
              <a:buNone/>
            </a:pPr>
            <a:r>
              <a:rPr lang="fr" sz="1400">
                <a:solidFill>
                  <a:srgbClr val="222529"/>
                </a:solidFill>
              </a:rPr>
              <a:t>🎷 </a:t>
            </a:r>
            <a:r>
              <a:rPr lang="fr" sz="1400" u="sng">
                <a:solidFill>
                  <a:schemeClr val="hlink"/>
                </a:solidFill>
                <a:hlinkClick r:id="rId5"/>
              </a:rPr>
              <a:t>French events (concerts, etc…)</a:t>
            </a:r>
            <a:endParaRPr sz="1400" u="sng">
              <a:solidFill>
                <a:srgbClr val="222529"/>
              </a:solidFill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Varela Round"/>
              <a:buNone/>
            </a:pPr>
            <a:r>
              <a:rPr lang="fr" sz="1400">
                <a:solidFill>
                  <a:srgbClr val="222529"/>
                </a:solidFill>
              </a:rPr>
              <a:t>🎷 </a:t>
            </a:r>
            <a:r>
              <a:rPr lang="fr" sz="1400" u="sng">
                <a:solidFill>
                  <a:srgbClr val="222529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Liste d'API music</a:t>
            </a:r>
            <a:endParaRPr sz="1400" u="sng">
              <a:solidFill>
                <a:srgbClr val="2225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529"/>
              </a:solidFill>
            </a:endParaRPr>
          </a:p>
        </p:txBody>
      </p:sp>
      <p:pic>
        <p:nvPicPr>
          <p:cNvPr id="212" name="Google Shape;21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9500" y="2211875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07001" y="1220399"/>
            <a:ext cx="1737000" cy="347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title"/>
          </p:nvPr>
        </p:nvSpPr>
        <p:spPr>
          <a:xfrm>
            <a:off x="1171250" y="-2650"/>
            <a:ext cx="23388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Schedule</a:t>
            </a:r>
            <a:endParaRPr/>
          </a:p>
        </p:txBody>
      </p:sp>
      <p:graphicFrame>
        <p:nvGraphicFramePr>
          <p:cNvPr id="219" name="Google Shape;219;p39"/>
          <p:cNvGraphicFramePr/>
          <p:nvPr/>
        </p:nvGraphicFramePr>
        <p:xfrm>
          <a:off x="528500" y="123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{3299F493-4A9C-4457-8B81-4C5B14F19793}</a:tableStyleId>
              </a:tblPr>
              <a:tblGrid>
                <a:gridCol w="2308675"/>
                <a:gridCol w="2905275"/>
              </a:tblGrid>
              <a:tr h="76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 25, 2021</a:t>
                      </a:r>
                      <a:endParaRPr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@9:00am-9h30am</a:t>
                      </a:r>
                      <a:endParaRPr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9979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Hackathon Kick-off</a:t>
                      </a:r>
                      <a:endParaRPr b="1">
                        <a:solidFill>
                          <a:srgbClr val="F9979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Google Meet 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 25, 2021 @10am to </a:t>
                      </a:r>
                      <a:endParaRPr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 26, 2021 @12pm</a:t>
                      </a:r>
                      <a:endParaRPr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9979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Brainstorming !</a:t>
                      </a:r>
                      <a:endParaRPr b="1">
                        <a:solidFill>
                          <a:srgbClr val="F9979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Think before do</a:t>
                      </a:r>
                      <a:endParaRPr b="1">
                        <a:solidFill>
                          <a:srgbClr val="F9979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 25, 2021 @12pm to </a:t>
                      </a:r>
                      <a:endParaRPr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 26, 2021 @2pm</a:t>
                      </a:r>
                      <a:endParaRPr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9979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At your keyboard !</a:t>
                      </a:r>
                      <a:endParaRPr b="1">
                        <a:solidFill>
                          <a:srgbClr val="F99797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Time to create.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 26, 2020 </a:t>
                      </a:r>
                      <a:endParaRPr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3B424E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@2pm</a:t>
                      </a:r>
                      <a:endParaRPr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99797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Demo @2pm </a:t>
                      </a:r>
                      <a:endParaRPr sz="1100">
                        <a:solidFill>
                          <a:srgbClr val="3B424E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725" y="1604050"/>
            <a:ext cx="3096750" cy="2324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/>
        </p:nvSpPr>
        <p:spPr>
          <a:xfrm>
            <a:off x="764550" y="852375"/>
            <a:ext cx="3764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76C6C"/>
                </a:solidFill>
                <a:latin typeface="Varela Round"/>
                <a:ea typeface="Varela Round"/>
                <a:cs typeface="Varela Round"/>
                <a:sym typeface="Varela Round"/>
              </a:rPr>
              <a:t>Judging criteria</a:t>
            </a:r>
            <a:endParaRPr b="1" sz="3600">
              <a:solidFill>
                <a:srgbClr val="F76C6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6" name="Google Shape;226;p40"/>
          <p:cNvSpPr/>
          <p:nvPr/>
        </p:nvSpPr>
        <p:spPr>
          <a:xfrm>
            <a:off x="764550" y="2155263"/>
            <a:ext cx="3471600" cy="986400"/>
          </a:xfrm>
          <a:prstGeom prst="roundRect">
            <a:avLst>
              <a:gd fmla="val 16667" name="adj"/>
            </a:avLst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UX DESIGN </a:t>
            </a:r>
            <a:endParaRPr b="1"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(only for dev)</a:t>
            </a:r>
            <a:endParaRPr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40"/>
          <p:cNvSpPr/>
          <p:nvPr/>
        </p:nvSpPr>
        <p:spPr>
          <a:xfrm>
            <a:off x="764550" y="3524534"/>
            <a:ext cx="3471600" cy="986400"/>
          </a:xfrm>
          <a:prstGeom prst="roundRect">
            <a:avLst>
              <a:gd fmla="val 16667" name="adj"/>
            </a:avLst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CONCEPT</a:t>
            </a:r>
            <a:endParaRPr b="1"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40"/>
          <p:cNvSpPr/>
          <p:nvPr/>
        </p:nvSpPr>
        <p:spPr>
          <a:xfrm>
            <a:off x="4658945" y="3524534"/>
            <a:ext cx="3471600" cy="986400"/>
          </a:xfrm>
          <a:prstGeom prst="roundRect">
            <a:avLst>
              <a:gd fmla="val 16667" name="adj"/>
            </a:avLst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ORAL PRESENTATION</a:t>
            </a:r>
            <a:endParaRPr b="1"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9" name="Google Shape;229;p40"/>
          <p:cNvSpPr/>
          <p:nvPr/>
        </p:nvSpPr>
        <p:spPr>
          <a:xfrm>
            <a:off x="4658950" y="2155263"/>
            <a:ext cx="3471600" cy="986400"/>
          </a:xfrm>
          <a:prstGeom prst="roundRect">
            <a:avLst>
              <a:gd fmla="val 16667" name="adj"/>
            </a:avLst>
          </a:prstGeom>
          <a:solidFill>
            <a:srgbClr val="F76C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TECHNICAL ASPECTS</a:t>
            </a:r>
            <a:endParaRPr b="1" sz="1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275" y="1285875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1"/>
          <p:cNvSpPr txBox="1"/>
          <p:nvPr/>
        </p:nvSpPr>
        <p:spPr>
          <a:xfrm>
            <a:off x="2743725" y="3972625"/>
            <a:ext cx="375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solidFill>
                  <a:srgbClr val="F99797"/>
                </a:solidFill>
                <a:latin typeface="Varela Round"/>
                <a:ea typeface="Varela Round"/>
                <a:cs typeface="Varela Round"/>
                <a:sym typeface="Varela Round"/>
              </a:rPr>
              <a:t>LET’S GO !!!</a:t>
            </a:r>
            <a:endParaRPr b="1" sz="2500">
              <a:solidFill>
                <a:srgbClr val="F99797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type="title"/>
          </p:nvPr>
        </p:nvSpPr>
        <p:spPr>
          <a:xfrm>
            <a:off x="1418252" y="3624325"/>
            <a:ext cx="6307500" cy="9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</a:rPr>
              <a:t>Music maestro !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133" name="Google Shape;1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800" y="770600"/>
            <a:ext cx="4954400" cy="28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/>
        </p:nvSpPr>
        <p:spPr>
          <a:xfrm>
            <a:off x="2956025" y="404975"/>
            <a:ext cx="57150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>
                <a:solidFill>
                  <a:srgbClr val="F76C6C"/>
                </a:solidFill>
              </a:rPr>
              <a:t>What’s a </a:t>
            </a:r>
            <a:endParaRPr b="1" sz="2700">
              <a:solidFill>
                <a:srgbClr val="F76C6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700">
                <a:solidFill>
                  <a:srgbClr val="F76C6C"/>
                </a:solidFill>
              </a:rPr>
              <a:t>Hackathon / Datathon?</a:t>
            </a:r>
            <a:endParaRPr b="1" sz="3700">
              <a:solidFill>
                <a:srgbClr val="F76C6C"/>
              </a:solidFill>
            </a:endParaRPr>
          </a:p>
        </p:txBody>
      </p:sp>
      <p:sp>
        <p:nvSpPr>
          <p:cNvPr id="139" name="Google Shape;139;p28"/>
          <p:cNvSpPr txBox="1"/>
          <p:nvPr/>
        </p:nvSpPr>
        <p:spPr>
          <a:xfrm>
            <a:off x="553075" y="2145150"/>
            <a:ext cx="39426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An event where people work </a:t>
            </a:r>
            <a:r>
              <a:rPr b="1" lang="fr" sz="1800">
                <a:solidFill>
                  <a:srgbClr val="F76C6C"/>
                </a:solidFill>
                <a:latin typeface="Raleway"/>
                <a:ea typeface="Raleway"/>
                <a:cs typeface="Raleway"/>
                <a:sym typeface="Raleway"/>
              </a:rPr>
              <a:t>collaboratively</a:t>
            </a:r>
            <a:r>
              <a:rPr b="1" lang="fr" sz="18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fr" sz="1800">
                <a:solidFill>
                  <a:srgbClr val="3B424E"/>
                </a:solidFill>
                <a:latin typeface="Raleway"/>
                <a:ea typeface="Raleway"/>
                <a:cs typeface="Raleway"/>
                <a:sym typeface="Raleway"/>
              </a:rPr>
              <a:t>using computer programming to solve technical challenges.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0" name="Google Shape;1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675" y="1690775"/>
            <a:ext cx="3816450" cy="2138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25" y="1303910"/>
            <a:ext cx="3807125" cy="28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9"/>
          <p:cNvSpPr txBox="1"/>
          <p:nvPr/>
        </p:nvSpPr>
        <p:spPr>
          <a:xfrm>
            <a:off x="4532125" y="1303907"/>
            <a:ext cx="4464000" cy="28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3B424E"/>
                </a:solidFill>
              </a:rPr>
              <a:t>On the same topic:</a:t>
            </a:r>
            <a:endParaRPr b="1" sz="3600">
              <a:solidFill>
                <a:srgbClr val="3B424E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F76C6C"/>
                </a:solidFill>
              </a:rPr>
              <a:t>600 wilders</a:t>
            </a:r>
            <a:endParaRPr b="1" sz="4800">
              <a:solidFill>
                <a:srgbClr val="F76C6C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F76C6C"/>
                </a:solidFill>
              </a:rPr>
              <a:t>120</a:t>
            </a:r>
            <a:r>
              <a:rPr b="1" lang="fr" sz="4800">
                <a:solidFill>
                  <a:srgbClr val="F76C6C"/>
                </a:solidFill>
              </a:rPr>
              <a:t> teams</a:t>
            </a:r>
            <a:endParaRPr b="1" sz="4800">
              <a:solidFill>
                <a:srgbClr val="F76C6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type="title"/>
          </p:nvPr>
        </p:nvSpPr>
        <p:spPr>
          <a:xfrm>
            <a:off x="1171250" y="-2650"/>
            <a:ext cx="42855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Pitch</a:t>
            </a:r>
            <a:endParaRPr/>
          </a:p>
        </p:txBody>
      </p:sp>
      <p:sp>
        <p:nvSpPr>
          <p:cNvPr id="152" name="Google Shape;152;p30"/>
          <p:cNvSpPr txBox="1"/>
          <p:nvPr>
            <p:ph idx="2" type="title"/>
          </p:nvPr>
        </p:nvSpPr>
        <p:spPr>
          <a:xfrm>
            <a:off x="1249200" y="1092325"/>
            <a:ext cx="7239900" cy="7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“</a:t>
            </a:r>
            <a:r>
              <a:rPr b="1" lang="fr" sz="2300">
                <a:solidFill>
                  <a:srgbClr val="F76C6C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If you put your mind to it, you can accomplish anything.</a:t>
            </a:r>
            <a:r>
              <a:rPr b="1" lang="fr" sz="2300"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”</a:t>
            </a:r>
            <a:r>
              <a:rPr b="1" lang="fr" sz="2300">
                <a:solidFill>
                  <a:srgbClr val="F76C6C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 - </a:t>
            </a:r>
            <a:r>
              <a:rPr b="1" i="1" lang="fr" sz="1600">
                <a:solidFill>
                  <a:srgbClr val="F76C6C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Emmett</a:t>
            </a:r>
            <a:r>
              <a:rPr b="1" i="1" lang="fr" sz="1600"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 Brown</a:t>
            </a:r>
            <a:endParaRPr b="1" i="1" sz="3800">
              <a:solidFill>
                <a:srgbClr val="F76C6C"/>
              </a:solidFill>
            </a:endParaRPr>
          </a:p>
        </p:txBody>
      </p:sp>
      <p:sp>
        <p:nvSpPr>
          <p:cNvPr id="153" name="Google Shape;153;p30"/>
          <p:cNvSpPr txBox="1"/>
          <p:nvPr>
            <p:ph idx="4" type="body"/>
          </p:nvPr>
        </p:nvSpPr>
        <p:spPr>
          <a:xfrm>
            <a:off x="1249200" y="1998600"/>
            <a:ext cx="6791400" cy="22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Wilders have the power to enjoy music time and use all their technology to do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Wilders have to create an</a:t>
            </a:r>
            <a:r>
              <a:rPr lang="fr"/>
              <a:t> </a:t>
            </a:r>
            <a:r>
              <a:rPr lang="fr"/>
              <a:t>application that can be perfectly adapted to the needs of everything in music (groups, singer, companies, etc)</a:t>
            </a:r>
            <a:endParaRPr>
              <a:solidFill>
                <a:srgbClr val="3B42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FFFFFF"/>
                </a:highlight>
              </a:rPr>
              <a:t>Be creative &amp; have fun Wilders !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8625" y="3207970"/>
            <a:ext cx="2997275" cy="1687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idx="2" type="title"/>
          </p:nvPr>
        </p:nvSpPr>
        <p:spPr>
          <a:xfrm>
            <a:off x="236475" y="873225"/>
            <a:ext cx="8612100" cy="111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99797"/>
                </a:solidFill>
                <a:latin typeface="Raleway"/>
                <a:ea typeface="Raleway"/>
                <a:cs typeface="Raleway"/>
                <a:sym typeface="Raleway"/>
              </a:rPr>
              <a:t>Group of </a:t>
            </a:r>
            <a:r>
              <a:rPr lang="fr" sz="2500">
                <a:solidFill>
                  <a:srgbClr val="F99797"/>
                </a:solidFill>
                <a:latin typeface="Raleway"/>
                <a:ea typeface="Raleway"/>
                <a:cs typeface="Raleway"/>
                <a:sym typeface="Raleway"/>
              </a:rPr>
              <a:t>4/6</a:t>
            </a:r>
            <a:r>
              <a:rPr lang="fr" sz="2500">
                <a:solidFill>
                  <a:srgbClr val="F99797"/>
                </a:solidFill>
                <a:latin typeface="Raleway"/>
                <a:ea typeface="Raleway"/>
                <a:cs typeface="Raleway"/>
                <a:sym typeface="Raleway"/>
              </a:rPr>
              <a:t> peoples </a:t>
            </a:r>
            <a:endParaRPr sz="2500">
              <a:solidFill>
                <a:srgbClr val="F9979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9979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47650" lvl="0" marL="457200" rtl="0" algn="ctr">
              <a:spcBef>
                <a:spcPts val="0"/>
              </a:spcBef>
              <a:spcAft>
                <a:spcPts val="0"/>
              </a:spcAft>
              <a:buClr>
                <a:srgbClr val="F99797"/>
              </a:buClr>
              <a:buSzPts val="300"/>
              <a:buFont typeface="Raleway"/>
              <a:buChar char="-"/>
            </a:pPr>
            <a:r>
              <a:rPr lang="fr" sz="2500">
                <a:solidFill>
                  <a:srgbClr val="F99797"/>
                </a:solidFill>
                <a:latin typeface="Raleway"/>
                <a:ea typeface="Raleway"/>
                <a:cs typeface="Raleway"/>
                <a:sym typeface="Raleway"/>
              </a:rPr>
              <a:t>Give a name to your group and indicate it to your SEM</a:t>
            </a:r>
            <a:endParaRPr sz="2500">
              <a:solidFill>
                <a:srgbClr val="F9979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31"/>
          <p:cNvSpPr txBox="1"/>
          <p:nvPr>
            <p:ph type="title"/>
          </p:nvPr>
        </p:nvSpPr>
        <p:spPr>
          <a:xfrm>
            <a:off x="1171250" y="-2650"/>
            <a:ext cx="42984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Team members</a:t>
            </a:r>
            <a:endParaRPr/>
          </a:p>
        </p:txBody>
      </p:sp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000" y="2145700"/>
            <a:ext cx="3400005" cy="28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1100150" y="-2650"/>
            <a:ext cx="54972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Choose the music you want ! </a:t>
            </a:r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25" y="86140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055" y="861400"/>
            <a:ext cx="264282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125" y="3020925"/>
            <a:ext cx="2466976" cy="185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6025" y="2962500"/>
            <a:ext cx="2642826" cy="196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2515" y="3022125"/>
            <a:ext cx="1258966" cy="184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42520" y="874900"/>
            <a:ext cx="1258951" cy="1820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1100150" y="-2650"/>
            <a:ext cx="5497200" cy="72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Some good API’S to bring with you !</a:t>
            </a:r>
            <a:endParaRPr/>
          </a:p>
        </p:txBody>
      </p:sp>
      <p:sp>
        <p:nvSpPr>
          <p:cNvPr id="178" name="Google Shape;178;p33"/>
          <p:cNvSpPr txBox="1"/>
          <p:nvPr>
            <p:ph idx="2" type="title"/>
          </p:nvPr>
        </p:nvSpPr>
        <p:spPr>
          <a:xfrm>
            <a:off x="653075" y="1092325"/>
            <a:ext cx="7239900" cy="5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Useful</a:t>
            </a:r>
            <a:r>
              <a:rPr lang="fr"/>
              <a:t> &amp; Free APIS </a:t>
            </a:r>
            <a:endParaRPr sz="1100"/>
          </a:p>
        </p:txBody>
      </p:sp>
      <p:sp>
        <p:nvSpPr>
          <p:cNvPr id="179" name="Google Shape;179;p33"/>
          <p:cNvSpPr txBox="1"/>
          <p:nvPr>
            <p:ph idx="4" type="body"/>
          </p:nvPr>
        </p:nvSpPr>
        <p:spPr>
          <a:xfrm>
            <a:off x="653075" y="1998600"/>
            <a:ext cx="3879000" cy="17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To help you provide data and information to your users from another time, you still have access to the Rest APIs below. Use and consume them to help your new contemporaries.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u="sng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https://github.com/public-apis/public-apis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4675" y="1138550"/>
            <a:ext cx="2378014" cy="32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1418252" y="2115300"/>
            <a:ext cx="6307500" cy="9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</a:rPr>
              <a:t>Tips for Hackathon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ld Code Schoo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